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2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2806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580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3487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7895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8013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8484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5369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518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2652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9165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0700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68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1959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827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736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9646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7F9A6-F7AB-40C0-925A-0249C8751F18}" type="datetimeFigureOut">
              <a:rPr lang="hu-HU" smtClean="0"/>
              <a:t>2025. 11. 12.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0034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ktatas.hu/kozneveles/kozepfoku_felveteli_eljaras/tajekoztato_felvetelizoknek/kozepfoku_beiskolazas_rendje" TargetMode="External"/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ktatas.hu/kozneveles/kozepfoku_felveteli_eljaras/tajekoztato_felvetelizoknek/tajekoztato_felveteli_lapok_alairasa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ktatas.hu/kozneveles/kozepfoku_felveteli_eljaras/tajekoztato_felvetelizoknek/tajekoztato_alt_isk_8_evf" TargetMode="External"/><Relationship Id="rId2" Type="http://schemas.openxmlformats.org/officeDocument/2006/relationships/hyperlink" Target="https://www.oktatas.hu/kozneveles/kozepfoku_felveteli_eljaras/tajekoztato_felvetelizoknek/tajekoztato_felveteli_lapok_alairas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Továbbtanulás 2025/2026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Fontosabb lépések, időpontok</a:t>
            </a:r>
          </a:p>
        </p:txBody>
      </p:sp>
    </p:spTree>
    <p:extLst>
      <p:ext uri="{BB962C8B-B14F-4D97-AF65-F5344CB8AC3E}">
        <p14:creationId xmlns:p14="http://schemas.microsoft.com/office/powerpoint/2010/main" val="1469854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Iskolák keresése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/>
              <a:t> Város honlapja – intézmények</a:t>
            </a:r>
          </a:p>
          <a:p>
            <a:r>
              <a:rPr lang="hu-HU" b="1" dirty="0"/>
              <a:t>Intézmények honlapja </a:t>
            </a:r>
            <a:r>
              <a:rPr lang="hu-HU" dirty="0"/>
              <a:t>– folyamatos tájékozódás – a </a:t>
            </a:r>
            <a:r>
              <a:rPr lang="hu-HU" b="1" dirty="0"/>
              <a:t>szülő </a:t>
            </a:r>
            <a:r>
              <a:rPr lang="hu-HU" dirty="0"/>
              <a:t>feladata figyelni</a:t>
            </a:r>
          </a:p>
          <a:p>
            <a:r>
              <a:rPr lang="hu-HU" b="1" dirty="0"/>
              <a:t>Útvonalterv</a:t>
            </a:r>
            <a:r>
              <a:rPr lang="hu-HU" dirty="0"/>
              <a:t> – hogyan lehet eljutni az iskolába</a:t>
            </a:r>
          </a:p>
          <a:p>
            <a:r>
              <a:rPr lang="hu-HU" dirty="0"/>
              <a:t>Mennyire </a:t>
            </a:r>
            <a:r>
              <a:rPr lang="hu-HU" u="sng" dirty="0"/>
              <a:t>megterhelő az utazás</a:t>
            </a:r>
            <a:r>
              <a:rPr lang="hu-HU" dirty="0"/>
              <a:t>, mennyi </a:t>
            </a:r>
            <a:r>
              <a:rPr lang="hu-HU" u="sng" dirty="0"/>
              <a:t>időt</a:t>
            </a:r>
            <a:r>
              <a:rPr lang="hu-HU" dirty="0"/>
              <a:t> vesz igénybe? </a:t>
            </a:r>
            <a:r>
              <a:rPr lang="hu-HU" u="sng" dirty="0"/>
              <a:t>Kollégiumi</a:t>
            </a:r>
            <a:r>
              <a:rPr lang="hu-HU" dirty="0"/>
              <a:t> lehetőség van-e? </a:t>
            </a:r>
            <a:r>
              <a:rPr lang="hu-HU" u="sng" dirty="0"/>
              <a:t>Menza</a:t>
            </a:r>
            <a:r>
              <a:rPr lang="hu-HU" dirty="0"/>
              <a:t>?</a:t>
            </a:r>
          </a:p>
          <a:p>
            <a:r>
              <a:rPr lang="hu-HU" b="1" dirty="0"/>
              <a:t>Központi írásbeli, szóbeli vizsgák </a:t>
            </a:r>
            <a:r>
              <a:rPr lang="hu-HU" dirty="0"/>
              <a:t>(ezen belül egyéb pl.: ellenőrző, füzetek bemutatása</a:t>
            </a:r>
          </a:p>
          <a:p>
            <a:r>
              <a:rPr lang="hu-HU" dirty="0">
                <a:solidFill>
                  <a:srgbClr val="FF0000"/>
                </a:solidFill>
              </a:rPr>
              <a:t>Pályaalkalmassági, kizáró okok</a:t>
            </a:r>
          </a:p>
          <a:p>
            <a:r>
              <a:rPr lang="hu-HU" b="1" dirty="0"/>
              <a:t>Extrák</a:t>
            </a:r>
            <a:r>
              <a:rPr lang="hu-HU" dirty="0"/>
              <a:t>: tanítás több helyen, külső helyszínek…</a:t>
            </a:r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b="1" u="sng" dirty="0"/>
              <a:t>Nyílt napok:</a:t>
            </a:r>
          </a:p>
          <a:p>
            <a:r>
              <a:rPr lang="hu-HU" dirty="0"/>
              <a:t>A szülő az intézmények honlapjáról tájékozódik, hogy mikor van nyílt napra lehetőség.</a:t>
            </a:r>
          </a:p>
          <a:p>
            <a:r>
              <a:rPr lang="hu-HU" dirty="0"/>
              <a:t>Lehetőség szerint a nyílt napokra elmenni, tömegközlekedést lepróbálva. </a:t>
            </a:r>
          </a:p>
          <a:p>
            <a:r>
              <a:rPr lang="hu-HU" dirty="0"/>
              <a:t>Minden olyan intézménybe ellátogatni, ami nagy valószínűséggel szóba jön, ne a szóbelin derüljön ki, hogy az az iskola egyáltalán nem is szimpatikus.</a:t>
            </a:r>
          </a:p>
          <a:p>
            <a:r>
              <a:rPr lang="hu-HU" dirty="0"/>
              <a:t>Igazolást hozni, a jelenlétről.</a:t>
            </a:r>
          </a:p>
        </p:txBody>
      </p:sp>
    </p:spTree>
    <p:extLst>
      <p:ext uri="{BB962C8B-B14F-4D97-AF65-F5344CB8AC3E}">
        <p14:creationId xmlns:p14="http://schemas.microsoft.com/office/powerpoint/2010/main" val="2706820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Október 20.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középfokú iskolák nyilvánosságra hozzák a tanulmányi területüket!</a:t>
            </a:r>
          </a:p>
          <a:p>
            <a:r>
              <a:rPr lang="hu-HU" dirty="0"/>
              <a:t>Fokozott figyelem a szülők részéről – tájékozódás a felvételi tájékoztatókból, bizonytalanság esetén állásfoglalás kérése a középfokú intézménytől- SNI, BTMN tanulók esetén</a:t>
            </a:r>
          </a:p>
          <a:p>
            <a:r>
              <a:rPr lang="hu-HU" dirty="0">
                <a:hlinkClick r:id="rId2"/>
              </a:rPr>
              <a:t>www.oktatas.hu</a:t>
            </a:r>
            <a:r>
              <a:rPr lang="hu-HU" dirty="0"/>
              <a:t> – KÖZÉPFOKÚ FELVÉTELI ELJÁRÁS – </a:t>
            </a:r>
            <a:r>
              <a:rPr lang="hu-HU" dirty="0">
                <a:solidFill>
                  <a:srgbClr val="FF0000"/>
                </a:solidFill>
              </a:rPr>
              <a:t>KIFIR tanulmányi terület, felvételi tájékoztató és írásbeli vizsgahelyszín kereső link</a:t>
            </a:r>
          </a:p>
          <a:p>
            <a:r>
              <a:rPr lang="hu-HU" dirty="0"/>
              <a:t>A program megnyitásáról az intézmények értesítést kapnak – jelzés a szülőknek</a:t>
            </a:r>
          </a:p>
          <a:p>
            <a:pPr marL="4572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6457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Központi írásbeli vizsgára jelentkezés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Jelentkezési határidő: 2025. december 1.</a:t>
            </a:r>
          </a:p>
          <a:p>
            <a:r>
              <a:rPr lang="hu-HU" dirty="0"/>
              <a:t>A szülő egyénileg jelentkezteti a tanulót a központi írásbeli vizsgára.</a:t>
            </a:r>
          </a:p>
          <a:p>
            <a:r>
              <a:rPr lang="hu-HU" dirty="0"/>
              <a:t>Formája: elektronikus, vagy papír alapú</a:t>
            </a:r>
          </a:p>
          <a:p>
            <a:r>
              <a:rPr lang="hu-HU" dirty="0"/>
              <a:t>Az általános iskolának nem feladata az írásbeli vizsga jelentkezési lapjainak továbbítása, de erre irányuló szülői kérés esetén természetesen segíthetik a szülőt a jelentkezési folyamatban.</a:t>
            </a:r>
          </a:p>
          <a:p>
            <a:r>
              <a:rPr lang="hu-HU" dirty="0"/>
              <a:t> </a:t>
            </a:r>
            <a:r>
              <a:rPr lang="hu-HU" dirty="0">
                <a:hlinkClick r:id="rId2"/>
              </a:rPr>
              <a:t>www.oktatas.hu</a:t>
            </a:r>
            <a:r>
              <a:rPr lang="hu-HU" dirty="0"/>
              <a:t> </a:t>
            </a:r>
          </a:p>
          <a:p>
            <a:r>
              <a:rPr lang="hu-HU" dirty="0">
                <a:hlinkClick r:id="rId3"/>
              </a:rPr>
              <a:t>https://www.oktatas.hu/kozneveles/kozepfoku_felveteli_eljaras/tajekoztato_felvetelizoknek/kozepfoku_beiskolazas_rendje</a:t>
            </a: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2329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Központi írásbeli vizsgára jelentkezés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>Elektronikus</a:t>
            </a:r>
            <a:r>
              <a:rPr lang="hu-HU" dirty="0"/>
              <a:t> (Ügyfélkapu +, </a:t>
            </a:r>
            <a:r>
              <a:rPr lang="hu-HU" dirty="0" err="1"/>
              <a:t>Dáp</a:t>
            </a:r>
            <a:r>
              <a:rPr lang="hu-HU" dirty="0"/>
              <a:t>) (Videóútmutató segíti)</a:t>
            </a:r>
          </a:p>
          <a:p>
            <a:r>
              <a:rPr lang="hu-HU" dirty="0"/>
              <a:t>A jelentkezési adatok elektronikus kitöltésére és közvetlenül a vizsgaszervező intézménybe történő továbbítására szolgáló </a:t>
            </a:r>
            <a:r>
              <a:rPr lang="hu-HU" b="1" dirty="0"/>
              <a:t>programfelület</a:t>
            </a:r>
            <a:r>
              <a:rPr lang="hu-HU" dirty="0"/>
              <a:t> a </a:t>
            </a:r>
            <a:r>
              <a:rPr lang="hu-HU" dirty="0">
                <a:solidFill>
                  <a:srgbClr val="FF0000"/>
                </a:solidFill>
              </a:rPr>
              <a:t>KIFIR tanulmányi terület, felvételi tájékoztató és írásbeli vizsgahelyszín kereső </a:t>
            </a:r>
            <a:r>
              <a:rPr lang="hu-HU" dirty="0"/>
              <a:t>program írásbeli vizsgahelyszín kereső részének megnyitásától – várhatóan </a:t>
            </a:r>
            <a:r>
              <a:rPr lang="hu-HU" b="1" dirty="0"/>
              <a:t>2025. november közepétől </a:t>
            </a:r>
            <a:r>
              <a:rPr lang="hu-HU" dirty="0"/>
              <a:t>– lesz elérhető a Hivatal honlapján</a:t>
            </a:r>
          </a:p>
          <a:p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>Hagyományos módon, papíralapon: „</a:t>
            </a:r>
            <a:r>
              <a:rPr lang="hu-HU" dirty="0"/>
              <a:t>KÖZPONTI ÍRÁSBELI VIZSGA – JELENTKEZÉSI LAP” – kitöltésével. A </a:t>
            </a:r>
            <a:r>
              <a:rPr lang="hu-HU" dirty="0" err="1"/>
              <a:t>pdf</a:t>
            </a:r>
            <a:r>
              <a:rPr lang="hu-HU" dirty="0"/>
              <a:t> formátumban letölthető és kinyomtatható formanyomtatvány szintén november közepétől lesz elérhető a Hivatal honlapján (</a:t>
            </a:r>
            <a:r>
              <a:rPr lang="hu-HU" dirty="0">
                <a:hlinkClick r:id="rId2"/>
              </a:rPr>
              <a:t>www.oktatas.hu</a:t>
            </a:r>
            <a:r>
              <a:rPr lang="hu-HU" dirty="0"/>
              <a:t>) (Iskola tudja biztosítani, ha szükséges)</a:t>
            </a:r>
          </a:p>
          <a:p>
            <a:r>
              <a:rPr lang="hu-HU" dirty="0">
                <a:solidFill>
                  <a:srgbClr val="0070C0"/>
                </a:solidFill>
              </a:rPr>
              <a:t>„SZÜLŐI KÉRELEM SPECIÁLIS VIZSGAKÖRÜLMÉNYEK BIZTOSÍTÁSÁRA”  érvényes szakértői vélemény csatolása szükséges</a:t>
            </a:r>
          </a:p>
          <a:p>
            <a:r>
              <a:rPr lang="hu-HU" dirty="0">
                <a:solidFill>
                  <a:srgbClr val="0070C0"/>
                </a:solidFill>
              </a:rPr>
              <a:t>https://www.oktatas.hu/kozneveles/kozepfoku_felveteli_eljaras/tajekoztato_felvetelizoknek/sni_tanulok_reszvetele</a:t>
            </a:r>
          </a:p>
          <a:p>
            <a:pPr marL="45720" indent="0">
              <a:buNone/>
            </a:pPr>
            <a:endParaRPr lang="hu-H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699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9676" cy="3131127"/>
          </a:xfrm>
        </p:spPr>
        <p:txBody>
          <a:bodyPr>
            <a:normAutofit fontScale="90000"/>
          </a:bodyPr>
          <a:lstStyle/>
          <a:p>
            <a:r>
              <a:rPr lang="hu-HU" dirty="0">
                <a:solidFill>
                  <a:srgbClr val="0070C0"/>
                </a:solidFill>
                <a:hlinkClick r:id="rId2"/>
              </a:rPr>
              <a:t>https://www.oktatas.hu/kozneveles/kozepfoku_felveteli_eljaras/tajekoztato_felvetelizoknek/tajekoztato_felveteli_lapok_alairasa</a:t>
            </a:r>
            <a:br>
              <a:rPr lang="hu-HU" dirty="0"/>
            </a:br>
            <a:br>
              <a:rPr lang="hu-HU" dirty="0"/>
            </a:b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4699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946178" cy="1077884"/>
          </a:xfrm>
        </p:spPr>
        <p:txBody>
          <a:bodyPr>
            <a:normAutofit/>
          </a:bodyPr>
          <a:lstStyle/>
          <a:p>
            <a:r>
              <a:rPr lang="hu-HU" sz="4000" dirty="0"/>
              <a:t>Középfokú felvételi eljárás menete</a:t>
            </a:r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1143000" y="1521229"/>
            <a:ext cx="9630295" cy="4574771"/>
          </a:xfrm>
        </p:spPr>
        <p:txBody>
          <a:bodyPr>
            <a:normAutofit lnSpcReduction="10000"/>
          </a:bodyPr>
          <a:lstStyle/>
          <a:p>
            <a:r>
              <a:rPr lang="hu-HU" dirty="0"/>
              <a:t>Jelentkezés a központi írásbeli felvételi vizsgára (</a:t>
            </a:r>
            <a:r>
              <a:rPr lang="hu-HU" dirty="0">
                <a:solidFill>
                  <a:srgbClr val="FF0000"/>
                </a:solidFill>
              </a:rPr>
              <a:t>határidő: december 1.)</a:t>
            </a:r>
          </a:p>
          <a:p>
            <a:r>
              <a:rPr lang="hu-HU" dirty="0"/>
              <a:t>A központi írásbeli vizsga megírása: </a:t>
            </a:r>
            <a:r>
              <a:rPr lang="hu-HU" dirty="0">
                <a:solidFill>
                  <a:srgbClr val="FF0000"/>
                </a:solidFill>
              </a:rPr>
              <a:t>2026. január 24. , 10.00 órakor</a:t>
            </a:r>
          </a:p>
          <a:p>
            <a:r>
              <a:rPr lang="hu-HU" dirty="0">
                <a:solidFill>
                  <a:srgbClr val="FF0000"/>
                </a:solidFill>
              </a:rPr>
              <a:t>8 napon belül </a:t>
            </a:r>
            <a:r>
              <a:rPr lang="hu-HU" dirty="0"/>
              <a:t>a vizsgadolgozat megtekintése, értékelő lap általános iskolában való leadása (eredeti)</a:t>
            </a:r>
          </a:p>
          <a:p>
            <a:r>
              <a:rPr lang="hu-HU" dirty="0">
                <a:solidFill>
                  <a:srgbClr val="FF0000"/>
                </a:solidFill>
              </a:rPr>
              <a:t>Adategyeztető lapok kitöltése </a:t>
            </a:r>
            <a:r>
              <a:rPr lang="hu-HU" dirty="0"/>
              <a:t>(elektronikusan vagy papír alapon) </a:t>
            </a:r>
            <a:r>
              <a:rPr lang="hu-HU" dirty="0">
                <a:solidFill>
                  <a:srgbClr val="FF0000"/>
                </a:solidFill>
              </a:rPr>
              <a:t>iskola által meghatározott időpont. </a:t>
            </a:r>
            <a:r>
              <a:rPr lang="hu-HU" dirty="0">
                <a:solidFill>
                  <a:schemeClr val="tx1"/>
                </a:solidFill>
              </a:rPr>
              <a:t>Tanulmányi területek megjelölése kellő körültekintéssel.</a:t>
            </a:r>
            <a:endParaRPr lang="hu-HU" dirty="0">
              <a:solidFill>
                <a:srgbClr val="FF0000"/>
              </a:solidFill>
            </a:endParaRPr>
          </a:p>
          <a:p>
            <a:r>
              <a:rPr lang="hu-HU" dirty="0">
                <a:solidFill>
                  <a:srgbClr val="FF0000"/>
                </a:solidFill>
              </a:rPr>
              <a:t>2026. február 13. </a:t>
            </a:r>
            <a:r>
              <a:rPr lang="hu-HU" dirty="0">
                <a:solidFill>
                  <a:schemeClr val="tx1"/>
                </a:solidFill>
              </a:rPr>
              <a:t>Lezárják a szülői programot.</a:t>
            </a:r>
          </a:p>
          <a:p>
            <a:r>
              <a:rPr lang="hu-HU" dirty="0">
                <a:solidFill>
                  <a:schemeClr val="tx1"/>
                </a:solidFill>
              </a:rPr>
              <a:t>Jelentkezési lapok ellenőrzése, nyomtatása, aláírása.</a:t>
            </a:r>
            <a:endParaRPr lang="hu-HU" dirty="0">
              <a:solidFill>
                <a:srgbClr val="FF0000"/>
              </a:solidFill>
            </a:endParaRPr>
          </a:p>
          <a:p>
            <a:r>
              <a:rPr lang="hu-HU" dirty="0"/>
              <a:t>Jelentkezési lapok továbbításának határideje a középiskolákba:  </a:t>
            </a:r>
            <a:r>
              <a:rPr lang="hu-HU" dirty="0">
                <a:solidFill>
                  <a:srgbClr val="FF0000"/>
                </a:solidFill>
              </a:rPr>
              <a:t>2026. február 19.</a:t>
            </a:r>
          </a:p>
          <a:p>
            <a:r>
              <a:rPr lang="hu-HU" dirty="0"/>
              <a:t>Szóbeli vizsgák: </a:t>
            </a:r>
            <a:r>
              <a:rPr lang="hu-HU" dirty="0">
                <a:solidFill>
                  <a:srgbClr val="FF0000"/>
                </a:solidFill>
              </a:rPr>
              <a:t>március 2- március 19. (A szülő feladata tájékozódni!)</a:t>
            </a:r>
          </a:p>
          <a:p>
            <a:r>
              <a:rPr lang="hu-HU" dirty="0">
                <a:solidFill>
                  <a:srgbClr val="FF0000"/>
                </a:solidFill>
              </a:rPr>
              <a:t>Március 20- </a:t>
            </a:r>
            <a:r>
              <a:rPr lang="hu-HU" dirty="0" err="1">
                <a:solidFill>
                  <a:srgbClr val="FF0000"/>
                </a:solidFill>
              </a:rPr>
              <a:t>áig</a:t>
            </a:r>
            <a:r>
              <a:rPr lang="hu-HU" dirty="0">
                <a:solidFill>
                  <a:srgbClr val="FF0000"/>
                </a:solidFill>
              </a:rPr>
              <a:t> az ideiglenes felvételi jegyzék nyilvánosságra hozatala.</a:t>
            </a:r>
          </a:p>
          <a:p>
            <a:r>
              <a:rPr lang="hu-HU" dirty="0">
                <a:solidFill>
                  <a:srgbClr val="FF0000"/>
                </a:solidFill>
              </a:rPr>
              <a:t>2026. március 25-27. </a:t>
            </a:r>
            <a:r>
              <a:rPr lang="hu-HU" dirty="0"/>
              <a:t>Tanulói adatlapok módosításának lehetőségei</a:t>
            </a:r>
          </a:p>
          <a:p>
            <a:r>
              <a:rPr lang="hu-HU" dirty="0"/>
              <a:t>A pályaalkalmassági időpontjairól, szintén a szülő feladata tájékozódni!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52808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5520" cy="1077885"/>
          </a:xfrm>
        </p:spPr>
        <p:txBody>
          <a:bodyPr>
            <a:normAutofit/>
          </a:bodyPr>
          <a:lstStyle/>
          <a:p>
            <a:r>
              <a:rPr lang="hu-HU" sz="4000" dirty="0"/>
              <a:t>Középfokú felvételi eljárás menete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3000" y="1687484"/>
            <a:ext cx="9875520" cy="4408516"/>
          </a:xfrm>
        </p:spPr>
        <p:txBody>
          <a:bodyPr/>
          <a:lstStyle/>
          <a:p>
            <a:pPr marL="0" indent="0">
              <a:buNone/>
            </a:pPr>
            <a:endParaRPr lang="hu-HU" u="sng" dirty="0">
              <a:solidFill>
                <a:schemeClr val="tx1"/>
              </a:solidFill>
              <a:hlinkClick r:id="rId2"/>
            </a:endParaRPr>
          </a:p>
          <a:p>
            <a:r>
              <a:rPr lang="hu-HU" dirty="0">
                <a:hlinkClick r:id="rId2"/>
              </a:rPr>
              <a:t>https://www.oktatas.hu/kozneveles/kozepfoku_felveteli_eljaras/tajekoztato_felvetelizoknek/tajekoztato_felveteli_lapok_alairasa</a:t>
            </a:r>
            <a:endParaRPr lang="hu-HU" dirty="0"/>
          </a:p>
          <a:p>
            <a:r>
              <a:rPr lang="hu-HU" dirty="0">
                <a:hlinkClick r:id="rId3"/>
              </a:rPr>
              <a:t>https://www.oktatas.hu/kozneveles/kozepfoku_felveteli_eljaras/tajekoztato_felvetelizoknek/tajekoztato_alt_isk_8_evf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Köszönöm a figyelmet!</a:t>
            </a:r>
          </a:p>
          <a:p>
            <a:pPr marL="0" indent="0">
              <a:buNone/>
            </a:pPr>
            <a:r>
              <a:rPr lang="hu-HU" dirty="0"/>
              <a:t>Heim Brigitta igazgatóhelyettes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14934965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360</TotalTime>
  <Words>663</Words>
  <Application>Microsoft Office PowerPoint</Application>
  <PresentationFormat>Szélesvásznú</PresentationFormat>
  <Paragraphs>53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Szálak</vt:lpstr>
      <vt:lpstr>Továbbtanulás 2025/2026</vt:lpstr>
      <vt:lpstr>Iskolák keresése</vt:lpstr>
      <vt:lpstr>Október 20.</vt:lpstr>
      <vt:lpstr>Központi írásbeli vizsgára jelentkezés</vt:lpstr>
      <vt:lpstr>Központi írásbeli vizsgára jelentkezés</vt:lpstr>
      <vt:lpstr>https://www.oktatas.hu/kozneveles/kozepfoku_felveteli_eljaras/tajekoztato_felvetelizoknek/tajekoztato_felveteli_lapok_alairasa   </vt:lpstr>
      <vt:lpstr>Középfokú felvételi eljárás menete</vt:lpstr>
      <vt:lpstr>Középfokú felvételi eljárás menete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Továbbtanulás 2025/2026</dc:title>
  <dc:creator>Zsoka</dc:creator>
  <cp:lastModifiedBy>Gavaldik Eszter</cp:lastModifiedBy>
  <cp:revision>19</cp:revision>
  <dcterms:created xsi:type="dcterms:W3CDTF">2025-09-17T05:11:22Z</dcterms:created>
  <dcterms:modified xsi:type="dcterms:W3CDTF">2025-11-12T13:04:27Z</dcterms:modified>
  <cp:contentStatus>Végleges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