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280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580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487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895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8013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8484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5369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518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2652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916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070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68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195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827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736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964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7F9A6-F7AB-40C0-925A-0249C8751F18}" type="datetimeFigureOut">
              <a:rPr lang="hu-HU" smtClean="0"/>
              <a:t>2025. 10. 10.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668EF9-B299-4E47-A008-D969922231E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003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ktatas.hu/kozneveles/kozepfoku_felveteli_eljaras/tajekoztato_felvetelizoknek/kozepfoku_beiskolazas_rendje" TargetMode="External"/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ktatas.hu/kozneveles/kozepfoku_felveteli_eljaras/tajekoztato_felvetelizoknek/tajekoztato_felveteli_lapok_alairasa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ktatas.hu/kozneveles/kozepfoku_felveteli_eljaras/tajekoztato_felvetelizoknek/tajekoztato_alt_isk_8_evf" TargetMode="External"/><Relationship Id="rId2" Type="http://schemas.openxmlformats.org/officeDocument/2006/relationships/hyperlink" Target="https://www.oktatas.hu/kozneveles/kozepfoku_felveteli_eljaras/tajekoztato_felvetelizoknek/tajekoztato_felveteli_lapok_alairas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Továbbtanulás 2025/2026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Fontosabb lépések, időpontok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985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Iskolák keresése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 Város honlapja – intézmények</a:t>
            </a:r>
          </a:p>
          <a:p>
            <a:r>
              <a:rPr lang="hu-HU" b="1" dirty="0" smtClean="0"/>
              <a:t>Intézmények honlapja </a:t>
            </a:r>
            <a:r>
              <a:rPr lang="hu-HU" dirty="0" smtClean="0"/>
              <a:t>– folyamatos tájékozódás – a </a:t>
            </a:r>
            <a:r>
              <a:rPr lang="hu-HU" b="1" dirty="0" smtClean="0"/>
              <a:t>szülő </a:t>
            </a:r>
            <a:r>
              <a:rPr lang="hu-HU" dirty="0" smtClean="0"/>
              <a:t>feladata figyelni</a:t>
            </a:r>
          </a:p>
          <a:p>
            <a:r>
              <a:rPr lang="hu-HU" b="1" dirty="0" smtClean="0"/>
              <a:t>Útvonalterv</a:t>
            </a:r>
            <a:r>
              <a:rPr lang="hu-HU" dirty="0" smtClean="0"/>
              <a:t> – hogyan lehet eljutni az iskolába</a:t>
            </a:r>
          </a:p>
          <a:p>
            <a:r>
              <a:rPr lang="hu-HU" dirty="0" smtClean="0"/>
              <a:t>Mennyire </a:t>
            </a:r>
            <a:r>
              <a:rPr lang="hu-HU" u="sng" dirty="0" smtClean="0"/>
              <a:t>megterhelő az utazás</a:t>
            </a:r>
            <a:r>
              <a:rPr lang="hu-HU" dirty="0" smtClean="0"/>
              <a:t>, mennyi </a:t>
            </a:r>
            <a:r>
              <a:rPr lang="hu-HU" u="sng" dirty="0" smtClean="0"/>
              <a:t>időt</a:t>
            </a:r>
            <a:r>
              <a:rPr lang="hu-HU" dirty="0" smtClean="0"/>
              <a:t> vesz </a:t>
            </a:r>
            <a:r>
              <a:rPr lang="hu-HU" dirty="0"/>
              <a:t>igénybe? </a:t>
            </a:r>
            <a:r>
              <a:rPr lang="hu-HU" u="sng" dirty="0"/>
              <a:t>Kollégiumi</a:t>
            </a:r>
            <a:r>
              <a:rPr lang="hu-HU" dirty="0"/>
              <a:t> lehetőség van-e</a:t>
            </a:r>
            <a:r>
              <a:rPr lang="hu-HU" dirty="0" smtClean="0"/>
              <a:t>? </a:t>
            </a:r>
            <a:r>
              <a:rPr lang="hu-HU" u="sng" dirty="0" smtClean="0"/>
              <a:t>Menza</a:t>
            </a:r>
            <a:r>
              <a:rPr lang="hu-HU" dirty="0" smtClean="0"/>
              <a:t>?</a:t>
            </a:r>
          </a:p>
          <a:p>
            <a:r>
              <a:rPr lang="hu-HU" b="1" dirty="0" smtClean="0"/>
              <a:t>Központi írásbeli, szóbeli vizsgák </a:t>
            </a:r>
            <a:r>
              <a:rPr lang="hu-HU" dirty="0" smtClean="0"/>
              <a:t>(ezen belül egyéb pl.: ellenőrző, füzetek bemutatása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Pályaalkalmassági, kizáró okok</a:t>
            </a:r>
          </a:p>
          <a:p>
            <a:r>
              <a:rPr lang="hu-HU" b="1" dirty="0" smtClean="0"/>
              <a:t>Extrák</a:t>
            </a:r>
            <a:r>
              <a:rPr lang="hu-HU" dirty="0" smtClean="0"/>
              <a:t>: tanítás több helyen, külső helyszínek…</a:t>
            </a:r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b="1" u="sng" dirty="0" smtClean="0"/>
              <a:t>Nyílt napok:</a:t>
            </a:r>
          </a:p>
          <a:p>
            <a:r>
              <a:rPr lang="hu-HU" dirty="0" smtClean="0"/>
              <a:t>A szülő az intézmények honlapjáról tájékozódik, hogy mikor van nyílt napra lehetőség.</a:t>
            </a:r>
          </a:p>
          <a:p>
            <a:r>
              <a:rPr lang="hu-HU" dirty="0" smtClean="0"/>
              <a:t>Lehetőség szerint a nyílt napokra elmenni, tömegközlekedést lepróbálva. </a:t>
            </a:r>
          </a:p>
          <a:p>
            <a:r>
              <a:rPr lang="hu-HU" dirty="0" smtClean="0"/>
              <a:t>Minden olyan intézménybe ellátogatni, ami nagy valószínűséggel szóba jön, ne a szóbelin derüljön ki, hogy az az iskola egyáltalán nem is szimpatikus.</a:t>
            </a:r>
          </a:p>
          <a:p>
            <a:r>
              <a:rPr lang="hu-HU" dirty="0" smtClean="0"/>
              <a:t>Igazolást hozni, a jelenlétről.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68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Október 20.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középfokú iskolák nyilvánosságra hozzák a tanulmányi területüket!</a:t>
            </a:r>
          </a:p>
          <a:p>
            <a:r>
              <a:rPr lang="hu-HU" dirty="0" smtClean="0"/>
              <a:t>Fokozott figyelem a szülők részéről – tájékozódás a felvételi tájékoztatókból, bizonytalanság esetén állásfoglalás kérése a középfokú intézménytől- SNI, BTMN tanulók esetén</a:t>
            </a:r>
          </a:p>
          <a:p>
            <a:r>
              <a:rPr lang="hu-HU" dirty="0" smtClean="0">
                <a:hlinkClick r:id="rId2"/>
              </a:rPr>
              <a:t>www.oktatas.hu</a:t>
            </a:r>
            <a:r>
              <a:rPr lang="hu-HU" dirty="0" smtClean="0"/>
              <a:t> – KÖZÉPFOKÚ FELVÉTELI ELJÁRÁS – </a:t>
            </a:r>
            <a:r>
              <a:rPr lang="hu-HU" dirty="0" smtClean="0">
                <a:solidFill>
                  <a:srgbClr val="FF0000"/>
                </a:solidFill>
              </a:rPr>
              <a:t>KIFIR tanulmányi terület, felvételi tájékoztató és írásbeli vizsgahelyszín kereső link</a:t>
            </a:r>
          </a:p>
          <a:p>
            <a:r>
              <a:rPr lang="hu-HU" dirty="0" smtClean="0"/>
              <a:t>A program megnyitásáról az intézmények értesítést kapnak – jelzés a szülőknek</a:t>
            </a:r>
          </a:p>
          <a:p>
            <a:pPr marL="4572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645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Központi írásbeli vizsgára jelentkezés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Jelentkezési határidő: 2025. december 1.</a:t>
            </a:r>
          </a:p>
          <a:p>
            <a:r>
              <a:rPr lang="hu-HU" dirty="0" smtClean="0"/>
              <a:t>A szülő egyénileg jelentkezteti a tanulót a központi írásbeli vizsgára.</a:t>
            </a:r>
          </a:p>
          <a:p>
            <a:r>
              <a:rPr lang="hu-HU" dirty="0" smtClean="0"/>
              <a:t>Formája: elektronikus, vagy papír alapú</a:t>
            </a:r>
          </a:p>
          <a:p>
            <a:r>
              <a:rPr lang="hu-HU" dirty="0" smtClean="0"/>
              <a:t>Az általános iskolának nem feladata az írásbeli vizsga jelentkezési lapjainak továbbítása, de erre irányuló szülői kérés esetén természetesen segíthetik a szülőt a jelentkezési folyamatban.</a:t>
            </a:r>
          </a:p>
          <a:p>
            <a:r>
              <a:rPr lang="hu-HU" dirty="0"/>
              <a:t> </a:t>
            </a:r>
            <a:r>
              <a:rPr lang="hu-HU" dirty="0" smtClean="0">
                <a:hlinkClick r:id="rId2"/>
              </a:rPr>
              <a:t>www.oktatas.hu</a:t>
            </a:r>
            <a:r>
              <a:rPr lang="hu-HU" dirty="0" smtClean="0"/>
              <a:t> </a:t>
            </a:r>
          </a:p>
          <a:p>
            <a:r>
              <a:rPr lang="hu-HU" dirty="0" smtClean="0">
                <a:hlinkClick r:id="rId3"/>
              </a:rPr>
              <a:t>https</a:t>
            </a:r>
            <a:r>
              <a:rPr lang="hu-HU" dirty="0">
                <a:hlinkClick r:id="rId3"/>
              </a:rPr>
              <a:t>://</a:t>
            </a:r>
            <a:r>
              <a:rPr lang="hu-HU" dirty="0" smtClean="0">
                <a:hlinkClick r:id="rId3"/>
              </a:rPr>
              <a:t>www.oktatas.hu/kozneveles/kozepfoku_felveteli_eljaras/tajekoztato_felvetelizoknek/kozepfoku_beiskolazas_rendje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1232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Központi írásbeli vizsgára jelentkezés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Elektronikus</a:t>
            </a:r>
            <a:r>
              <a:rPr lang="hu-HU" dirty="0" smtClean="0"/>
              <a:t> (Ügyfélkapu +, </a:t>
            </a:r>
            <a:r>
              <a:rPr lang="hu-HU" dirty="0" err="1" smtClean="0"/>
              <a:t>Dáp</a:t>
            </a:r>
            <a:r>
              <a:rPr lang="hu-HU" dirty="0" smtClean="0"/>
              <a:t>) (Videóútmutató segíti)</a:t>
            </a:r>
          </a:p>
          <a:p>
            <a:r>
              <a:rPr lang="hu-HU" dirty="0"/>
              <a:t>A jelentkezési adatok elektronikus kitöltésére és közvetlenül a </a:t>
            </a:r>
            <a:r>
              <a:rPr lang="hu-HU" dirty="0" smtClean="0"/>
              <a:t>vizsgaszervező intézménybe </a:t>
            </a:r>
            <a:r>
              <a:rPr lang="hu-HU" dirty="0"/>
              <a:t>történő továbbítására szolgáló </a:t>
            </a:r>
            <a:r>
              <a:rPr lang="hu-HU" b="1" dirty="0"/>
              <a:t>programfelület</a:t>
            </a:r>
            <a:r>
              <a:rPr lang="hu-HU" dirty="0"/>
              <a:t> a </a:t>
            </a:r>
            <a:r>
              <a:rPr lang="hu-HU" dirty="0">
                <a:solidFill>
                  <a:srgbClr val="FF0000"/>
                </a:solidFill>
              </a:rPr>
              <a:t>KIFIR tanulmányi </a:t>
            </a:r>
            <a:r>
              <a:rPr lang="hu-HU" dirty="0" smtClean="0">
                <a:solidFill>
                  <a:srgbClr val="FF0000"/>
                </a:solidFill>
              </a:rPr>
              <a:t>terület, felvételi </a:t>
            </a:r>
            <a:r>
              <a:rPr lang="hu-HU" dirty="0">
                <a:solidFill>
                  <a:srgbClr val="FF0000"/>
                </a:solidFill>
              </a:rPr>
              <a:t>tájékoztató és írásbeli vizsgahelyszín kereső </a:t>
            </a:r>
            <a:r>
              <a:rPr lang="hu-HU" dirty="0"/>
              <a:t>program írásbeli </a:t>
            </a:r>
            <a:r>
              <a:rPr lang="hu-HU" dirty="0" smtClean="0"/>
              <a:t>vizsgahelyszín kereső </a:t>
            </a:r>
            <a:r>
              <a:rPr lang="hu-HU" dirty="0"/>
              <a:t>részének megnyitásától – várhatóan </a:t>
            </a:r>
            <a:r>
              <a:rPr lang="hu-HU" b="1" dirty="0"/>
              <a:t>2025. november </a:t>
            </a:r>
            <a:r>
              <a:rPr lang="hu-HU" b="1" dirty="0" smtClean="0"/>
              <a:t>közepétől </a:t>
            </a:r>
            <a:r>
              <a:rPr lang="hu-HU" dirty="0"/>
              <a:t>– lesz elérhető </a:t>
            </a:r>
            <a:r>
              <a:rPr lang="hu-HU" dirty="0" smtClean="0"/>
              <a:t>a Hivatal honlapján</a:t>
            </a:r>
          </a:p>
          <a:p>
            <a:r>
              <a:rPr lang="hu-HU" dirty="0" smtClean="0">
                <a:solidFill>
                  <a:schemeClr val="accent1">
                    <a:lumMod val="50000"/>
                  </a:schemeClr>
                </a:solidFill>
              </a:rPr>
              <a:t>Hagyományos </a:t>
            </a:r>
            <a:r>
              <a:rPr lang="hu-HU" dirty="0">
                <a:solidFill>
                  <a:schemeClr val="accent1">
                    <a:lumMod val="50000"/>
                  </a:schemeClr>
                </a:solidFill>
              </a:rPr>
              <a:t>módon, papíralapon: „</a:t>
            </a:r>
            <a:r>
              <a:rPr lang="hu-HU" dirty="0"/>
              <a:t>KÖZPONTI ÍRÁSBELI VIZSGA – JELENTKEZÉSI LAP” – </a:t>
            </a:r>
            <a:r>
              <a:rPr lang="hu-HU" dirty="0" smtClean="0"/>
              <a:t>kitöltésével. A </a:t>
            </a:r>
            <a:r>
              <a:rPr lang="hu-HU" dirty="0" err="1" smtClean="0"/>
              <a:t>pdf</a:t>
            </a:r>
            <a:r>
              <a:rPr lang="hu-HU" dirty="0" smtClean="0"/>
              <a:t> formátumban </a:t>
            </a:r>
            <a:r>
              <a:rPr lang="hu-HU" dirty="0"/>
              <a:t>letölthető és kinyomtatható formanyomtatvány szintén </a:t>
            </a:r>
            <a:r>
              <a:rPr lang="hu-HU" dirty="0" smtClean="0"/>
              <a:t>november közepétől </a:t>
            </a:r>
            <a:r>
              <a:rPr lang="hu-HU" dirty="0"/>
              <a:t>lesz elérhető a Hivatal honlapján (</a:t>
            </a:r>
            <a:r>
              <a:rPr lang="hu-HU" dirty="0">
                <a:hlinkClick r:id="rId2"/>
              </a:rPr>
              <a:t>www.oktatas.hu</a:t>
            </a:r>
            <a:r>
              <a:rPr lang="hu-HU" dirty="0" smtClean="0"/>
              <a:t>) (Iskola tudja biztosítani, ha szükséges)</a:t>
            </a:r>
          </a:p>
          <a:p>
            <a:r>
              <a:rPr lang="hu-HU" dirty="0" smtClean="0">
                <a:solidFill>
                  <a:srgbClr val="0070C0"/>
                </a:solidFill>
              </a:rPr>
              <a:t>„</a:t>
            </a:r>
            <a:r>
              <a:rPr lang="hu-HU" dirty="0">
                <a:solidFill>
                  <a:srgbClr val="0070C0"/>
                </a:solidFill>
              </a:rPr>
              <a:t>SZÜLŐI KÉRELEM </a:t>
            </a:r>
            <a:r>
              <a:rPr lang="hu-HU" dirty="0" smtClean="0">
                <a:solidFill>
                  <a:srgbClr val="0070C0"/>
                </a:solidFill>
              </a:rPr>
              <a:t>SPECIÁLIS VIZSGAKÖRÜLMÉNYEK </a:t>
            </a:r>
            <a:r>
              <a:rPr lang="hu-HU" dirty="0">
                <a:solidFill>
                  <a:srgbClr val="0070C0"/>
                </a:solidFill>
              </a:rPr>
              <a:t>BIZTOSÍTÁSÁRA” </a:t>
            </a:r>
            <a:r>
              <a:rPr lang="hu-HU" dirty="0" smtClean="0">
                <a:solidFill>
                  <a:srgbClr val="0070C0"/>
                </a:solidFill>
              </a:rPr>
              <a:t> érvényes szakértői vélemény csatolása szükséges</a:t>
            </a:r>
          </a:p>
          <a:p>
            <a:r>
              <a:rPr lang="hu-HU" dirty="0">
                <a:solidFill>
                  <a:srgbClr val="0070C0"/>
                </a:solidFill>
              </a:rPr>
              <a:t>https://www.oktatas.hu/kozneveles/kozepfoku_felveteli_eljaras/tajekoztato_felvetelizoknek/sni_tanulok_reszvetele</a:t>
            </a:r>
          </a:p>
          <a:p>
            <a:pPr marL="45720" indent="0">
              <a:buNone/>
            </a:pPr>
            <a:endParaRPr lang="hu-H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6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9676" cy="3131127"/>
          </a:xfrm>
        </p:spPr>
        <p:txBody>
          <a:bodyPr>
            <a:normAutofit fontScale="90000"/>
          </a:bodyPr>
          <a:lstStyle/>
          <a:p>
            <a:r>
              <a:rPr lang="hu-HU" dirty="0">
                <a:solidFill>
                  <a:srgbClr val="0070C0"/>
                </a:solidFill>
                <a:hlinkClick r:id="rId2"/>
              </a:rPr>
              <a:t>https://</a:t>
            </a:r>
            <a:r>
              <a:rPr lang="hu-HU" dirty="0" smtClean="0">
                <a:solidFill>
                  <a:srgbClr val="0070C0"/>
                </a:solidFill>
                <a:hlinkClick r:id="rId2"/>
              </a:rPr>
              <a:t>www.oktatas.hu/kozneveles/kozepfoku_felveteli_eljaras/tajekoztato_felvetelizoknek/tajekoztato_felveteli_lapok_alairasa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469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946178" cy="1077884"/>
          </a:xfrm>
        </p:spPr>
        <p:txBody>
          <a:bodyPr>
            <a:normAutofit/>
          </a:bodyPr>
          <a:lstStyle/>
          <a:p>
            <a:r>
              <a:rPr lang="hu-HU" sz="4000" dirty="0" smtClean="0"/>
              <a:t>Középfokú felvételi eljárás menete</a:t>
            </a:r>
            <a:endParaRPr lang="hu-HU" sz="4000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1143000" y="1521229"/>
            <a:ext cx="9630295" cy="4574771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Jelentkezés a központi írásbeli felvételi vizsgára (</a:t>
            </a:r>
            <a:r>
              <a:rPr lang="hu-HU" dirty="0" smtClean="0">
                <a:solidFill>
                  <a:srgbClr val="FF0000"/>
                </a:solidFill>
              </a:rPr>
              <a:t>határidő: december 1.)</a:t>
            </a:r>
          </a:p>
          <a:p>
            <a:r>
              <a:rPr lang="hu-HU" dirty="0" smtClean="0"/>
              <a:t>A központi írásbeli vizsga megírása: </a:t>
            </a:r>
            <a:r>
              <a:rPr lang="hu-HU" dirty="0" smtClean="0">
                <a:solidFill>
                  <a:srgbClr val="FF0000"/>
                </a:solidFill>
              </a:rPr>
              <a:t>2026. január 24. , 10.00 órakor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8 napon belül </a:t>
            </a:r>
            <a:r>
              <a:rPr lang="hu-HU" dirty="0" smtClean="0"/>
              <a:t>a vizsgadolgozat megtekintése, értékelő lap általános iskolában való leadása (eredeti)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Adategyeztető lapok kitöltése </a:t>
            </a:r>
            <a:r>
              <a:rPr lang="hu-HU" dirty="0" smtClean="0"/>
              <a:t>(elektronikusan vagy papír alapon) </a:t>
            </a:r>
            <a:r>
              <a:rPr lang="hu-HU" dirty="0" smtClean="0">
                <a:solidFill>
                  <a:srgbClr val="FF0000"/>
                </a:solidFill>
              </a:rPr>
              <a:t>iskola által meghatározott időpont. </a:t>
            </a:r>
            <a:r>
              <a:rPr lang="hu-HU" dirty="0" smtClean="0">
                <a:solidFill>
                  <a:schemeClr val="tx1"/>
                </a:solidFill>
              </a:rPr>
              <a:t>Tanulmányi területek megjelölése kellő körültekintéssel.</a:t>
            </a:r>
            <a:endParaRPr lang="hu-HU" dirty="0" smtClean="0">
              <a:solidFill>
                <a:srgbClr val="FF0000"/>
              </a:solidFill>
            </a:endParaRPr>
          </a:p>
          <a:p>
            <a:r>
              <a:rPr lang="hu-HU" dirty="0" smtClean="0">
                <a:solidFill>
                  <a:srgbClr val="FF0000"/>
                </a:solidFill>
              </a:rPr>
              <a:t>2026. február 13. </a:t>
            </a:r>
            <a:r>
              <a:rPr lang="hu-HU" dirty="0" smtClean="0">
                <a:solidFill>
                  <a:schemeClr val="tx1"/>
                </a:solidFill>
              </a:rPr>
              <a:t>Lezárják a szülői programot.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Jelentkezési lapok ellenőrzése, nyomtatása, aláírása.</a:t>
            </a:r>
            <a:endParaRPr lang="hu-HU" dirty="0" smtClean="0">
              <a:solidFill>
                <a:srgbClr val="FF0000"/>
              </a:solidFill>
            </a:endParaRPr>
          </a:p>
          <a:p>
            <a:r>
              <a:rPr lang="hu-HU" dirty="0" smtClean="0"/>
              <a:t>Jelentkezési lapok továbbításának határideje a középiskolákba:  </a:t>
            </a:r>
            <a:r>
              <a:rPr lang="hu-HU" dirty="0" smtClean="0">
                <a:solidFill>
                  <a:srgbClr val="FF0000"/>
                </a:solidFill>
              </a:rPr>
              <a:t>2026. február 19.</a:t>
            </a:r>
          </a:p>
          <a:p>
            <a:r>
              <a:rPr lang="hu-HU" dirty="0" smtClean="0"/>
              <a:t>Szóbeli vizsgák: </a:t>
            </a:r>
            <a:r>
              <a:rPr lang="hu-HU" dirty="0" smtClean="0">
                <a:solidFill>
                  <a:srgbClr val="FF0000"/>
                </a:solidFill>
              </a:rPr>
              <a:t>március 2- március 19. </a:t>
            </a:r>
            <a:r>
              <a:rPr lang="hu-HU" dirty="0" smtClean="0">
                <a:solidFill>
                  <a:srgbClr val="FF0000"/>
                </a:solidFill>
              </a:rPr>
              <a:t>(A szülő feladata tájékozódni!)</a:t>
            </a:r>
            <a:endParaRPr lang="hu-HU" dirty="0" smtClean="0">
              <a:solidFill>
                <a:srgbClr val="FF0000"/>
              </a:solidFill>
            </a:endParaRPr>
          </a:p>
          <a:p>
            <a:r>
              <a:rPr lang="hu-HU" dirty="0" smtClean="0">
                <a:solidFill>
                  <a:srgbClr val="FF0000"/>
                </a:solidFill>
              </a:rPr>
              <a:t>Március 20- </a:t>
            </a:r>
            <a:r>
              <a:rPr lang="hu-HU" dirty="0" err="1" smtClean="0">
                <a:solidFill>
                  <a:srgbClr val="FF0000"/>
                </a:solidFill>
              </a:rPr>
              <a:t>áig</a:t>
            </a:r>
            <a:r>
              <a:rPr lang="hu-HU" dirty="0" smtClean="0">
                <a:solidFill>
                  <a:srgbClr val="FF0000"/>
                </a:solidFill>
              </a:rPr>
              <a:t> az ideiglenes felvételi jegyzék nyilvánosságra hozatala.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2026. március 25-27. </a:t>
            </a:r>
            <a:r>
              <a:rPr lang="hu-HU" dirty="0" smtClean="0"/>
              <a:t>Tanulói adatlapok módosításának lehetőségei</a:t>
            </a:r>
          </a:p>
          <a:p>
            <a:r>
              <a:rPr lang="hu-HU" dirty="0" smtClean="0"/>
              <a:t>A pályaalkalmassági időpontjairól, szintén a szülő feladata tájékozódni!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5280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1077885"/>
          </a:xfrm>
        </p:spPr>
        <p:txBody>
          <a:bodyPr>
            <a:normAutofit/>
          </a:bodyPr>
          <a:lstStyle/>
          <a:p>
            <a:r>
              <a:rPr lang="hu-HU" sz="4000" dirty="0" smtClean="0"/>
              <a:t>Középfokú felvételi eljárás menete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1687484"/>
            <a:ext cx="9875520" cy="4408516"/>
          </a:xfrm>
        </p:spPr>
        <p:txBody>
          <a:bodyPr/>
          <a:lstStyle/>
          <a:p>
            <a:pPr marL="0" indent="0">
              <a:buNone/>
            </a:pPr>
            <a:endParaRPr lang="hu-HU" u="sng" dirty="0" smtClean="0">
              <a:solidFill>
                <a:schemeClr val="tx1"/>
              </a:solidFill>
              <a:hlinkClick r:id="rId2"/>
            </a:endParaRPr>
          </a:p>
          <a:p>
            <a:r>
              <a:rPr lang="hu-HU" dirty="0" smtClean="0">
                <a:hlinkClick r:id="rId2"/>
              </a:rPr>
              <a:t>https</a:t>
            </a:r>
            <a:r>
              <a:rPr lang="hu-HU" dirty="0">
                <a:hlinkClick r:id="rId2"/>
              </a:rPr>
              <a:t>://</a:t>
            </a:r>
            <a:r>
              <a:rPr lang="hu-HU" dirty="0" smtClean="0">
                <a:hlinkClick r:id="rId2"/>
              </a:rPr>
              <a:t>www.oktatas.hu/kozneveles/kozepfoku_felveteli_eljaras/tajekoztato_felvetelizoknek/tajekoztato_felveteli_lapok_alairasa</a:t>
            </a:r>
            <a:endParaRPr lang="hu-HU" dirty="0" smtClean="0"/>
          </a:p>
          <a:p>
            <a:r>
              <a:rPr lang="hu-HU" dirty="0">
                <a:hlinkClick r:id="rId3"/>
              </a:rPr>
              <a:t>https://</a:t>
            </a:r>
            <a:r>
              <a:rPr lang="hu-HU" dirty="0" smtClean="0">
                <a:hlinkClick r:id="rId3"/>
              </a:rPr>
              <a:t>www.oktatas.hu/kozneveles/kozepfoku_felveteli_eljaras/tajekoztato_felvetelizoknek/tajekoztato_alt_isk_8_evf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Köszönöm a figyelmet!</a:t>
            </a:r>
          </a:p>
          <a:p>
            <a:pPr marL="0" indent="0">
              <a:buNone/>
            </a:pPr>
            <a:r>
              <a:rPr lang="hu-HU" dirty="0" smtClean="0"/>
              <a:t>Heim Brigitta igazgatóhelyettes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1493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360</TotalTime>
  <Words>530</Words>
  <Application>Microsoft Office PowerPoint</Application>
  <PresentationFormat>Szélesvásznú</PresentationFormat>
  <Paragraphs>53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Szálak</vt:lpstr>
      <vt:lpstr>Továbbtanulás 2025/2026</vt:lpstr>
      <vt:lpstr>Iskolák keresése</vt:lpstr>
      <vt:lpstr>Október 20.</vt:lpstr>
      <vt:lpstr>Központi írásbeli vizsgára jelentkezés</vt:lpstr>
      <vt:lpstr>Központi írásbeli vizsgára jelentkezés</vt:lpstr>
      <vt:lpstr>https://www.oktatas.hu/kozneveles/kozepfoku_felveteli_eljaras/tajekoztato_felvetelizoknek/tajekoztato_felveteli_lapok_alairasa   </vt:lpstr>
      <vt:lpstr>Középfokú felvételi eljárás menete</vt:lpstr>
      <vt:lpstr>Középfokú felvételi eljárás menete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Továbbtanulás 2025/2026</dc:title>
  <dc:creator>Zsoka</dc:creator>
  <cp:lastModifiedBy>Zsoka</cp:lastModifiedBy>
  <cp:revision>18</cp:revision>
  <dcterms:created xsi:type="dcterms:W3CDTF">2025-09-17T05:11:22Z</dcterms:created>
  <dcterms:modified xsi:type="dcterms:W3CDTF">2025-10-10T06:33:57Z</dcterms:modified>
</cp:coreProperties>
</file>